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9048-61D0-4B34-8EBF-F2611DF8D757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4A2B-266A-4694-BB60-4C9A2B7A3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7282623"/>
              </p:ext>
            </p:extLst>
          </p:nvPr>
        </p:nvGraphicFramePr>
        <p:xfrm>
          <a:off x="1" y="-2"/>
          <a:ext cx="9143999" cy="5205472"/>
        </p:xfrm>
        <a:graphic>
          <a:graphicData uri="http://schemas.openxmlformats.org/drawingml/2006/table">
            <a:tbl>
              <a:tblPr/>
              <a:tblGrid>
                <a:gridCol w="2362200"/>
                <a:gridCol w="2590799"/>
                <a:gridCol w="1331681"/>
                <a:gridCol w="1411520"/>
                <a:gridCol w="1447799"/>
              </a:tblGrid>
              <a:tr h="1315778">
                <a:tc gridSpan="5">
                  <a:txBody>
                    <a:bodyPr/>
                    <a:lstStyle/>
                    <a:p>
                      <a:pPr marL="5270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Вниманию заявителей!</a:t>
                      </a:r>
                    </a:p>
                    <a:p>
                      <a:pPr marL="5270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1 января 2015 года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вступил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силу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Федеральный закон от 21.07.2014 № 221-ФЗ</a:t>
                      </a:r>
                      <a:b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«О внесении изменений в главу 25.3 части второй Налогового кодекса Российской Федерации», </a:t>
                      </a:r>
                    </a:p>
                    <a:p>
                      <a:pPr marL="52705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согласно которому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произошли изменения </a:t>
                      </a:r>
                      <a:r>
                        <a:rPr kumimoji="0" lang="ru-RU" sz="1400" b="1" i="1" kern="1200" spc="-2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размеров </a:t>
                      </a:r>
                      <a:r>
                        <a:rPr kumimoji="0" lang="ru-RU" sz="1400" b="1" i="1" kern="1200" spc="-2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государственной </a:t>
                      </a:r>
                      <a:r>
                        <a:rPr kumimoji="0" lang="ru-RU" sz="1400" b="1" i="1" kern="1200" spc="-2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пошлины</a:t>
                      </a:r>
                      <a:endParaRPr kumimoji="0" lang="ru-RU" sz="1400" b="1" i="1" kern="1200" spc="-2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</a:tr>
              <a:tr h="1315778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1" i="1" kern="1200" spc="-20" dirty="0">
                        <a:solidFill>
                          <a:srgbClr val="1F497D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03" marR="4220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Периодическое </a:t>
                      </a:r>
                      <a:r>
                        <a:rPr lang="ru-RU" sz="900" b="1" i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печатное издание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(газета, журнал, альманах, бюллетень, сборник)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Информационное </a:t>
                      </a:r>
                      <a:r>
                        <a:rPr lang="ru-RU" sz="900" b="1" i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агентство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i="1" dirty="0" smtClean="0">
                        <a:solidFill>
                          <a:srgbClr val="1F497D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Телеканал</a:t>
                      </a:r>
                      <a:r>
                        <a:rPr lang="ru-RU" sz="900" b="1" i="1" dirty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радиоканал, телепрограмма, радиопрограмма, сетевое </a:t>
                      </a:r>
                      <a:r>
                        <a:rPr lang="ru-RU" sz="900" b="1" i="1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издание, электронное периодическое издание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</a:tr>
              <a:tr h="300461">
                <a:tc row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регистрацию средства массовой информации, продукция которого предназначена для распространения преимущественно на территории субъекта Российской Федерации, территории муниципального образования (подается в соответствующее территориальное управление Роскомнадзора) </a:t>
                      </a:r>
                      <a:endParaRPr kumimoji="0" lang="ru-RU" sz="900" b="1" i="1" kern="1200" spc="-20" dirty="0">
                        <a:solidFill>
                          <a:srgbClr val="1F497D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Неспециализированное СМИ</a:t>
                      </a: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3 5</a:t>
                      </a: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4 0</a:t>
                      </a: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6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РЕКЛАМНОЕ  СМИ </a:t>
                      </a:r>
                    </a:p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(увеличивается в 5 раз)</a:t>
                      </a: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</a:tr>
              <a:tr h="338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ЭРОТИЧЕСКОЕ СМИ </a:t>
                      </a:r>
                    </a:p>
                    <a:p>
                      <a:pPr marL="52705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900" b="1" i="1" kern="1200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(увеличивается в 10 раз)</a:t>
                      </a: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ru-RU" sz="1600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</a:tr>
              <a:tr h="7711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marL="52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СМИ образовательного и культурно-просветительского характера, а также издания для детей, подростков и инвалидов </a:t>
                      </a:r>
                      <a:endParaRPr lang="ru-RU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52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spc="-20" dirty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(уменьшается в 5 раз)</a:t>
                      </a:r>
                      <a:endParaRPr lang="ru-RU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Lucida Sans Unicode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1 0</a:t>
                      </a:r>
                      <a:r>
                        <a:rPr lang="ru-RU" sz="1600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</a:tr>
              <a:tr h="4131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i="1" kern="1200" spc="-20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3а выдачу дубликата свидетельства о государственной регистрации средства массовой информации</a:t>
                      </a:r>
                      <a:endParaRPr kumimoji="0" lang="ru-RU" sz="1100" b="1" i="1" kern="1200" spc="-20" dirty="0">
                        <a:solidFill>
                          <a:srgbClr val="1F497D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2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i="1" kern="1200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 </a:t>
                      </a:r>
                      <a:endParaRPr kumimoji="0" lang="ru-RU" sz="1600" b="1" i="1" kern="1200" dirty="0">
                        <a:solidFill>
                          <a:schemeClr val="accent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</a:tr>
              <a:tr h="4131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i="1" kern="1200" spc="-20" dirty="0" smtClean="0">
                          <a:solidFill>
                            <a:srgbClr val="1F497D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внесение изменений в свидетельство о государственной регистрации средства массовой информации</a:t>
                      </a:r>
                      <a:endParaRPr kumimoji="0" lang="ru-RU" sz="1100" b="1" i="1" kern="1200" spc="-20" dirty="0">
                        <a:solidFill>
                          <a:srgbClr val="1F497D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2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kern="1200" dirty="0" smtClean="0">
                          <a:solidFill>
                            <a:schemeClr val="accent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r>
                        <a:rPr kumimoji="0" lang="en-US" sz="1600" i="1" kern="1200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kumimoji="0" lang="ru-RU" sz="1600" i="1" kern="1200" dirty="0" smtClean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8774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165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Григорьевская</cp:lastModifiedBy>
  <cp:revision>3</cp:revision>
  <cp:lastPrinted>2015-01-13T06:04:02Z</cp:lastPrinted>
  <dcterms:created xsi:type="dcterms:W3CDTF">2014-12-23T12:19:57Z</dcterms:created>
  <dcterms:modified xsi:type="dcterms:W3CDTF">2015-01-13T07:33:47Z</dcterms:modified>
</cp:coreProperties>
</file>