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309" r:id="rId3"/>
    <p:sldId id="372" r:id="rId4"/>
    <p:sldId id="373" r:id="rId5"/>
    <p:sldId id="374" r:id="rId6"/>
    <p:sldId id="375" r:id="rId7"/>
    <p:sldId id="376" r:id="rId8"/>
    <p:sldId id="364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56" userDrawn="1">
          <p15:clr>
            <a:srgbClr val="A4A3A4"/>
          </p15:clr>
        </p15:guide>
        <p15:guide id="2" orient="horz" pos="3999" userDrawn="1">
          <p15:clr>
            <a:srgbClr val="A4A3A4"/>
          </p15:clr>
        </p15:guide>
        <p15:guide id="3" orient="horz" pos="164" userDrawn="1">
          <p15:clr>
            <a:srgbClr val="A4A3A4"/>
          </p15:clr>
        </p15:guide>
        <p15:guide id="4" pos="18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5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00AEEF"/>
    <a:srgbClr val="FFFFB9"/>
    <a:srgbClr val="FF7C5D"/>
    <a:srgbClr val="FFFF99"/>
    <a:srgbClr val="FF552D"/>
    <a:srgbClr val="FCC4BC"/>
    <a:srgbClr val="E9EDF4"/>
    <a:srgbClr val="CCE9AD"/>
    <a:srgbClr val="00D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0" autoAdjust="0"/>
    <p:restoredTop sz="99639" autoAdjust="0"/>
  </p:normalViewPr>
  <p:slideViewPr>
    <p:cSldViewPr snapToGrid="0" showGuides="1">
      <p:cViewPr>
        <p:scale>
          <a:sx n="100" d="100"/>
          <a:sy n="100" d="100"/>
        </p:scale>
        <p:origin x="-1128" y="-414"/>
      </p:cViewPr>
      <p:guideLst>
        <p:guide orient="horz" pos="4156"/>
        <p:guide orient="horz" pos="3999"/>
        <p:guide orient="horz" pos="164"/>
        <p:guide pos="189"/>
        <p:guide pos="2880"/>
        <p:guide pos="5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24198-9D49-F348-9839-46EA45A8A70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B3E05-2077-F345-AD80-2A73D550EA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614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Централизованная подготовка кадров в округе: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др.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это только самое основное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 по координации деятельности ТУ в разрезе по сферам деятельности.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0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Централизованная подготовка кадров в округе: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др.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это только самое основное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 по координации деятельности ТУ в разрезе по сферам деятельности.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06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Централизованная подготовка кадров в округе: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др.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это только самое основное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 по координации деятельности ТУ в разрезе по сферам деятельности.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06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Централизованная подготовка кадров в округе: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др.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это только самое основное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 по координации деятельности ТУ в разрезе по сферам деятельности.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06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Централизованная подготовка кадров в округе: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др.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это только самое основное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 по координации деятельности ТУ в разрезе по сферам деятельности.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06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Централизованная подготовка кадров в округе: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2014 года: интенсификация работы с резервом категории «руководители» - участие в мероприятиях округа (КС, МРГ, РГ, открытые семинары), в работе комиссий по проверке деятельности ТУ в ЦФО, стажировка в окружном управлении;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мая 2015 года: внедрение в ТУ в ЦФО наставничества, как в отношении вновь принятых сотрудников, так и при их перемещении. Сначала в окружном управлении, затем этот опыт был распространен в регионах;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июня 2015 года: разработана и внедрена программа тестирования сотрудников. На постоянной основе ведется работа по актуализации вопросов и  их дополнению в соответствии с требованиями Минтруда;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сентября 2016 года: внедрение Типовой программы стажировки сотрудников – претендентов на замещение вакантной должности заместителя руководителя ТУ;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др.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это только самое основное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Работа по координации деятельности ТУ в разрезе по сферам деятельности.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Были выделены следующие основные реперные точки контроля деятельности ТУ по направлениям СМИ, связь и ПД – так называемые «целевые показатели», значения по которым контролируются еженедельно, в том числе и на совещаниях с руководителями ТУ в ЦФО в режиме ВКС.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06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3E05-2077-F345-AD80-2A73D550EA8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61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09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49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6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1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6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2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6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3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10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08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2766" y="3153561"/>
            <a:ext cx="7178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маломощных ретрансляторов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сетях подвижной радиотелефонной связи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5516" y="4784777"/>
            <a:ext cx="5052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AEEF"/>
                </a:solidFill>
                <a:latin typeface="Arial Narrow" panose="020B0606020202030204" pitchFamily="34" charset="0"/>
              </a:rPr>
              <a:t>Управление </a:t>
            </a:r>
            <a:r>
              <a:rPr lang="ru-RU" sz="1400" b="1" dirty="0" err="1" smtClean="0">
                <a:solidFill>
                  <a:srgbClr val="00AEEF"/>
                </a:solidFill>
                <a:latin typeface="Arial Narrow" panose="020B0606020202030204" pitchFamily="34" charset="0"/>
              </a:rPr>
              <a:t>Роскомнадзора</a:t>
            </a:r>
            <a:r>
              <a:rPr lang="ru-RU" sz="1400" b="1" dirty="0" smtClean="0">
                <a:solidFill>
                  <a:srgbClr val="00AEEF"/>
                </a:solidFill>
                <a:latin typeface="Arial Narrow" panose="020B0606020202030204" pitchFamily="34" charset="0"/>
              </a:rPr>
              <a:t> по Уральскому федеральному округу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8011" y="5582485"/>
            <a:ext cx="1527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Екатеринбург, 2019</a:t>
            </a:r>
            <a:endParaRPr lang="ru-RU" sz="1400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6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95"/>
    </mc:Choice>
    <mc:Fallback xmlns="">
      <p:transition spd="slow" advTm="3019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260081" y="6214393"/>
            <a:ext cx="70930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600">
                <a:solidFill>
                  <a:srgbClr val="17375E"/>
                </a:solidFill>
                <a:latin typeface="Arial Narrow" panose="020B0606020202030204" pitchFamily="34" charset="0"/>
              </a:rPr>
              <a:pPr algn="r"/>
              <a:t>1</a:t>
            </a:fld>
            <a:endParaRPr lang="ru-RU" sz="2000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16"/>
          <p:cNvSpPr txBox="1"/>
          <p:nvPr/>
        </p:nvSpPr>
        <p:spPr>
          <a:xfrm>
            <a:off x="577715" y="1295011"/>
            <a:ext cx="8081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7714" y="1271518"/>
            <a:ext cx="37466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территории города Екатеринбурга, а также Свердловской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области активно ведется строительство новых домов, жилых и офисных помещений.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Офисные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основном располагаются в цокольных или на верхних этажах зданий, где качество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радиотелефонной (сотовой) связи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неудовлетворительное.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Причиной этому является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«плохое»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проникновение радиоволн через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железобетонные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перекрытия.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Documents and Settings\Бельков.DOMAIN\Рабочий стол\ФОТО РЕТРАНСЛЯТОРОВ\369e6ef49010f74552e6fcee8524639805cc150c_90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7225" y="1395732"/>
            <a:ext cx="446087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240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52"/>
    </mc:Choice>
    <mc:Fallback xmlns="">
      <p:transition spd="slow" advTm="2105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260081" y="6214393"/>
            <a:ext cx="70930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600">
                <a:solidFill>
                  <a:srgbClr val="17375E"/>
                </a:solidFill>
                <a:latin typeface="Arial Narrow" panose="020B0606020202030204" pitchFamily="34" charset="0"/>
              </a:rPr>
              <a:pPr algn="r"/>
              <a:t>2</a:t>
            </a:fld>
            <a:endParaRPr lang="ru-RU" sz="2000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16"/>
          <p:cNvSpPr txBox="1"/>
          <p:nvPr/>
        </p:nvSpPr>
        <p:spPr>
          <a:xfrm>
            <a:off x="577715" y="1295011"/>
            <a:ext cx="8081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5036" y="2066731"/>
            <a:ext cx="3576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Владельцы офисов совместно с Управляющими компаниями самостоятельно принимают меры по улучшению качества сотовой связи. На фасадах зданий, сооружений устанавливают приемо-передающие антенны ретрансляторов, в помещениях – ретрансляторы (усилители сигналов сотовой связи).</a:t>
            </a:r>
          </a:p>
        </p:txBody>
      </p:sp>
      <p:pic>
        <p:nvPicPr>
          <p:cNvPr id="6" name="Picture 4" descr="C:\Users\Бельков\Desktop\ФОТО ШПД\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349" y="2076353"/>
            <a:ext cx="4324350" cy="292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79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52"/>
    </mc:Choice>
    <mc:Fallback xmlns="">
      <p:transition spd="slow" advTm="2105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260081" y="6214393"/>
            <a:ext cx="70930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600">
                <a:solidFill>
                  <a:srgbClr val="17375E"/>
                </a:solidFill>
                <a:latin typeface="Arial Narrow" panose="020B0606020202030204" pitchFamily="34" charset="0"/>
              </a:rPr>
              <a:pPr algn="r"/>
              <a:t>3</a:t>
            </a:fld>
            <a:endParaRPr lang="ru-RU" sz="2000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16"/>
          <p:cNvSpPr txBox="1"/>
          <p:nvPr/>
        </p:nvSpPr>
        <p:spPr>
          <a:xfrm>
            <a:off x="577715" y="1295011"/>
            <a:ext cx="8081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" y="1188220"/>
            <a:ext cx="37338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Качество сотовой связи у владельцев офисов в значительной степени улучшается, но при этом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создаваться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недопустимые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помехи базовым станциям операторов подвижной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радиотелефонной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(сотовой) связи.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Абоненты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сотовой связи, находящиеся в зоне действия базовых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станций,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подверженных помехам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ретрансляторов,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могут осуществить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радио-телефонную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связь. </a:t>
            </a:r>
          </a:p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Установка ретрансляторов сотовой связи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возможна только после получения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соответ-ствующих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разрешительных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окументов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G:\Фото ретранслятор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1295011"/>
            <a:ext cx="4527550" cy="421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3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52"/>
    </mc:Choice>
    <mc:Fallback xmlns="">
      <p:transition spd="slow" advTm="2105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260081" y="6214393"/>
            <a:ext cx="70930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600">
                <a:solidFill>
                  <a:srgbClr val="17375E"/>
                </a:solidFill>
                <a:latin typeface="Arial Narrow" panose="020B0606020202030204" pitchFamily="34" charset="0"/>
              </a:rPr>
              <a:pPr algn="r"/>
              <a:t>4</a:t>
            </a:fld>
            <a:endParaRPr lang="ru-RU" sz="2000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16"/>
          <p:cNvSpPr txBox="1"/>
          <p:nvPr/>
        </p:nvSpPr>
        <p:spPr>
          <a:xfrm>
            <a:off x="577715" y="1295011"/>
            <a:ext cx="8081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7714" y="1807345"/>
            <a:ext cx="36609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Решения Государственной комиссии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радиочастотам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Минкомсвязи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России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далее - ГКРЧ)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19.12.2012 №12-16-02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законном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применять маломощные ретрансляторы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сетях сухопутной подвижной радиосвязи, что существенно улучшит качество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предоставля-емых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 связи в зонах неуверенного приёма сигнала.</a:t>
            </a:r>
          </a:p>
        </p:txBody>
      </p:sp>
      <p:pic>
        <p:nvPicPr>
          <p:cNvPr id="3076" name="Picture 4" descr="G:\Фото ретранслятор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6" y="1485901"/>
            <a:ext cx="424815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7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52"/>
    </mc:Choice>
    <mc:Fallback xmlns="">
      <p:transition spd="slow" advTm="2105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260081" y="6214393"/>
            <a:ext cx="70930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600">
                <a:solidFill>
                  <a:srgbClr val="17375E"/>
                </a:solidFill>
                <a:latin typeface="Arial Narrow" panose="020B0606020202030204" pitchFamily="34" charset="0"/>
              </a:rPr>
              <a:pPr algn="r"/>
              <a:t>5</a:t>
            </a:fld>
            <a:endParaRPr lang="ru-RU" sz="2000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16"/>
          <p:cNvSpPr txBox="1"/>
          <p:nvPr/>
        </p:nvSpPr>
        <p:spPr>
          <a:xfrm>
            <a:off x="577715" y="1295011"/>
            <a:ext cx="8081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7713" y="954504"/>
            <a:ext cx="83503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целях повышения качества предоставления услуг связи ГКРЧ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ретрансляторов подвижной радиотелефонной связи при выполнении следующих условий:</a:t>
            </a:r>
          </a:p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соответствие технических характеристик РЭС основным техническим характеристикам, указанным в приложениях № 1, № 2 и № 3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решению ГКРЧ;</a:t>
            </a:r>
          </a:p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РЭС не должны создавать вредных помех и не могут требовать защиты от вредных помех со стороны других РЭС, работающих в соответствии с Таблицей распределения полос радиочастот между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радиослужбами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Российской Федерации;</a:t>
            </a:r>
          </a:p>
          <a:p>
            <a:pPr indent="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применение РЭС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внутри зданий, закрытых офисных, складских и производственных помещений, тоннелей, подземных (заглублённых) сооружений, на территориях подземных перегонов и станций метрополитена;</a:t>
            </a:r>
          </a:p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применение РЭС осуществляется только в пределах зон обслуживания базовых станций, при этом РЭС должны работать только на тех радиочастотах или радиочастотных каналах, которые присвоены (назначены) соответствующей базовой станции;</a:t>
            </a:r>
          </a:p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запрещается применение ретрансляторов в пределах аэропортов и аэродромов в полосах радиочастот 890-915 МГц и 935-960 МГц;</a:t>
            </a:r>
          </a:p>
        </p:txBody>
      </p:sp>
    </p:spTree>
    <p:extLst>
      <p:ext uri="{BB962C8B-B14F-4D97-AF65-F5344CB8AC3E}">
        <p14:creationId xmlns:p14="http://schemas.microsoft.com/office/powerpoint/2010/main" val="156326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52"/>
    </mc:Choice>
    <mc:Fallback xmlns="">
      <p:transition spd="slow" advTm="2105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260081" y="6214393"/>
            <a:ext cx="70930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600">
                <a:solidFill>
                  <a:srgbClr val="17375E"/>
                </a:solidFill>
                <a:latin typeface="Arial Narrow" panose="020B0606020202030204" pitchFamily="34" charset="0"/>
              </a:rPr>
              <a:pPr algn="r"/>
              <a:t>6</a:t>
            </a:fld>
            <a:endParaRPr lang="ru-RU" sz="2000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16"/>
          <p:cNvSpPr txBox="1"/>
          <p:nvPr/>
        </p:nvSpPr>
        <p:spPr>
          <a:xfrm>
            <a:off x="577715" y="1295011"/>
            <a:ext cx="8081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7714" y="400189"/>
            <a:ext cx="46515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применение РЭС осуществляется только соответствующими операторами подвижной радиотелефонной связи;</a:t>
            </a:r>
          </a:p>
          <a:p>
            <a:pPr indent="358775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- установка РЭС осуществляется операторами подвижной радиотелефонной связи или их аккредитованными (подрядными) организациями;</a:t>
            </a:r>
          </a:p>
          <a:p>
            <a:pPr indent="358775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регистрация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РЭС в установленном в РФ порядке.</a:t>
            </a:r>
          </a:p>
          <a:p>
            <a:pPr indent="358775"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Все остальные действия по эксплуатации ретрансляторов (усилителей сотовой связи)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привести к нарушениям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действующего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 которые предусмотрена административная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 по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13.4 частью 2 и частью 3 КоАП РФ от 30.12.2001 № 195-ФЗ.</a:t>
            </a:r>
          </a:p>
          <a:p>
            <a:pPr indent="358775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G:\Фото ретранслятор\скачанные файлы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6" y="895351"/>
            <a:ext cx="3676650" cy="417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33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52"/>
    </mc:Choice>
    <mc:Fallback xmlns="">
      <p:transition spd="slow" advTm="2105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2766" y="3708733"/>
            <a:ext cx="7178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7375E"/>
                </a:solidFill>
                <a:latin typeface="Arial Narrow" panose="020B0606020202030204" pitchFamily="34" charset="0"/>
              </a:rPr>
              <a:t>СПАСИБО ЗА ВНИМАНИЕ!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5516" y="4784777"/>
            <a:ext cx="5052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AEEF"/>
                </a:solidFill>
                <a:latin typeface="Arial Narrow" panose="020B0606020202030204" pitchFamily="34" charset="0"/>
              </a:rPr>
              <a:t>Управление </a:t>
            </a:r>
            <a:r>
              <a:rPr lang="ru-RU" sz="1400" b="1" dirty="0" err="1" smtClean="0">
                <a:solidFill>
                  <a:srgbClr val="00AEEF"/>
                </a:solidFill>
                <a:latin typeface="Arial Narrow" panose="020B0606020202030204" pitchFamily="34" charset="0"/>
              </a:rPr>
              <a:t>Роскомнадзора</a:t>
            </a:r>
            <a:r>
              <a:rPr lang="ru-RU" sz="1400" b="1" dirty="0" smtClean="0">
                <a:solidFill>
                  <a:srgbClr val="00AEEF"/>
                </a:solidFill>
                <a:latin typeface="Arial Narrow" panose="020B0606020202030204" pitchFamily="34" charset="0"/>
              </a:rPr>
              <a:t> по Уральскому федеральному округу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8011" y="5582485"/>
            <a:ext cx="1527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17375E"/>
                </a:solidFill>
                <a:latin typeface="Arial Narrow" panose="020B0606020202030204" pitchFamily="34" charset="0"/>
              </a:rPr>
              <a:t>Екатеринбург, 2019</a:t>
            </a:r>
            <a:endParaRPr lang="ru-RU" sz="1400" dirty="0">
              <a:solidFill>
                <a:srgbClr val="17375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15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86"/>
    </mc:Choice>
    <mc:Fallback xmlns="">
      <p:transition spd="slow" advTm="1488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8478</TotalTime>
  <Words>1344</Words>
  <Application>Microsoft Office PowerPoint</Application>
  <PresentationFormat>Экран (4:3)</PresentationFormat>
  <Paragraphs>98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Костиков Павел</dc:creator>
  <cp:lastModifiedBy>Корабельщикова Елена Михайловна</cp:lastModifiedBy>
  <cp:revision>539</cp:revision>
  <cp:lastPrinted>2018-06-18T05:21:51Z</cp:lastPrinted>
  <dcterms:created xsi:type="dcterms:W3CDTF">2015-01-29T07:54:40Z</dcterms:created>
  <dcterms:modified xsi:type="dcterms:W3CDTF">2019-10-23T12:16:49Z</dcterms:modified>
</cp:coreProperties>
</file>